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636" r:id="rId2"/>
    <p:sldId id="655" r:id="rId3"/>
    <p:sldId id="656" r:id="rId4"/>
    <p:sldId id="654" r:id="rId5"/>
    <p:sldId id="256" r:id="rId6"/>
    <p:sldId id="263" r:id="rId7"/>
    <p:sldId id="576" r:id="rId8"/>
    <p:sldId id="638" r:id="rId9"/>
    <p:sldId id="650" r:id="rId10"/>
    <p:sldId id="649" r:id="rId11"/>
    <p:sldId id="634" r:id="rId12"/>
    <p:sldId id="651" r:id="rId13"/>
    <p:sldId id="652" r:id="rId14"/>
    <p:sldId id="653" r:id="rId15"/>
    <p:sldId id="351" r:id="rId16"/>
    <p:sldId id="463" r:id="rId17"/>
    <p:sldId id="61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E1E1E1"/>
    <a:srgbClr val="9CBD8D"/>
    <a:srgbClr val="D5E3CF"/>
    <a:srgbClr val="8C1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088" autoAdjust="0"/>
    <p:restoredTop sz="91441" autoAdjust="0"/>
  </p:normalViewPr>
  <p:slideViewPr>
    <p:cSldViewPr snapToGrid="0">
      <p:cViewPr>
        <p:scale>
          <a:sx n="70" d="100"/>
          <a:sy n="70" d="100"/>
        </p:scale>
        <p:origin x="462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5A372-E219-4A47-9B57-DAB16DC91C8E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9ABA3-72B8-441F-AA9B-D3737D2CB9D9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286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11690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61947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3606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374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4144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86657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58276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67281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9509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64923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9021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9072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5186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28/08/2019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50000" t="6306" r="1778" b="10027"/>
          <a:stretch/>
        </p:blipFill>
        <p:spPr>
          <a:xfrm>
            <a:off x="7106536" y="2257037"/>
            <a:ext cx="3522325" cy="407420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smtClean="0"/>
              <a:t>Daily Review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3184451"/>
            <a:ext cx="5848350" cy="26315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The objects are the same ________. The __________ has more thermal energy because _________________.</a:t>
            </a:r>
            <a:endParaRPr lang="en-AU" sz="2800" dirty="0">
              <a:solidFill>
                <a:srgbClr val="00B0F0"/>
              </a:solidFill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997418"/>
              </p:ext>
            </p:extLst>
          </p:nvPr>
        </p:nvGraphicFramePr>
        <p:xfrm>
          <a:off x="1243" y="830358"/>
          <a:ext cx="6856757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85675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Comparing Thermal Energy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Identify whether the temperature or the volume of the objects is the same.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Same temperature = larger object has more thermal energy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Same volume = hotter object has more thermal energy</a:t>
                      </a:r>
                    </a:p>
                    <a:p>
                      <a:pPr marL="457200" indent="-457200">
                        <a:buFont typeface="+mj-lt"/>
                        <a:buAutoNum type="arabicPeriod" startAt="3"/>
                      </a:pPr>
                      <a:r>
                        <a:rPr lang="en-AU" sz="2000" b="0" baseline="0" dirty="0" smtClean="0"/>
                        <a:t>Explain why the object has more thermal energy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2022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06087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smtClean="0"/>
              <a:t>Relationship Between Energy and Specific Heat Capacity</a:t>
            </a:r>
            <a:endParaRPr lang="en-AU" sz="2800" b="1" dirty="0"/>
          </a:p>
          <a:p>
            <a:endParaRPr lang="en-AU" sz="2800" smtClean="0"/>
          </a:p>
          <a:p>
            <a:r>
              <a:rPr lang="en-AU" sz="2800" smtClean="0"/>
              <a:t>Energy required = mass x heat capacity x temperature change</a:t>
            </a:r>
          </a:p>
          <a:p>
            <a:endParaRPr lang="en-AU" sz="2800"/>
          </a:p>
          <a:p>
            <a:r>
              <a:rPr lang="en-AU" sz="2800" smtClean="0"/>
              <a:t>Q = m x c x </a:t>
            </a:r>
            <a:r>
              <a:rPr lang="el-GR" sz="2800" smtClean="0">
                <a:cs typeface="Calibri Light" panose="020F0302020204030204" pitchFamily="34" charset="0"/>
              </a:rPr>
              <a:t>Δ</a:t>
            </a:r>
            <a:r>
              <a:rPr lang="en-AU" sz="2800" smtClean="0">
                <a:cs typeface="Calibri Light" panose="020F0302020204030204" pitchFamily="34" charset="0"/>
              </a:rPr>
              <a:t>T</a:t>
            </a:r>
            <a:endParaRPr lang="en-AU" sz="2800" dirty="0"/>
          </a:p>
          <a:p>
            <a:endParaRPr lang="en-AU" sz="2800" dirty="0" smtClean="0">
              <a:cs typeface="Calibri Light" panose="020F0302020204030204" pitchFamily="34" charset="0"/>
            </a:endParaRPr>
          </a:p>
          <a:p>
            <a:r>
              <a:rPr lang="en-AU" sz="2800" smtClean="0">
                <a:cs typeface="Calibri Light" panose="020F0302020204030204" pitchFamily="34" charset="0"/>
              </a:rPr>
              <a:t>Where</a:t>
            </a:r>
          </a:p>
          <a:p>
            <a:r>
              <a:rPr lang="en-AU" sz="2800" smtClean="0">
                <a:cs typeface="Calibri Light" panose="020F0302020204030204" pitchFamily="34" charset="0"/>
              </a:rPr>
              <a:t>Q = energy required (J)</a:t>
            </a:r>
          </a:p>
          <a:p>
            <a:r>
              <a:rPr lang="en-AU" sz="2800" smtClean="0">
                <a:cs typeface="Calibri Light" panose="020F0302020204030204" pitchFamily="34" charset="0"/>
              </a:rPr>
              <a:t>m = mass (kg)</a:t>
            </a:r>
          </a:p>
          <a:p>
            <a:r>
              <a:rPr lang="en-AU" sz="2800">
                <a:cs typeface="Calibri Light" panose="020F0302020204030204" pitchFamily="34" charset="0"/>
              </a:rPr>
              <a:t>c = specific heat capacity (J/kg/°</a:t>
            </a:r>
            <a:r>
              <a:rPr lang="en-AU" sz="2800" smtClean="0">
                <a:cs typeface="Calibri Light" panose="020F0302020204030204" pitchFamily="34" charset="0"/>
              </a:rPr>
              <a:t>C)</a:t>
            </a:r>
            <a:endParaRPr lang="en-AU" sz="2800">
              <a:cs typeface="Calibri Light" panose="020F0302020204030204" pitchFamily="34" charset="0"/>
            </a:endParaRPr>
          </a:p>
          <a:p>
            <a:r>
              <a:rPr lang="el-GR" sz="2800">
                <a:cs typeface="Calibri Light" panose="020F0302020204030204" pitchFamily="34" charset="0"/>
              </a:rPr>
              <a:t>Δ</a:t>
            </a:r>
            <a:r>
              <a:rPr lang="en-AU" sz="2800" smtClean="0">
                <a:cs typeface="Calibri Light" panose="020F0302020204030204" pitchFamily="34" charset="0"/>
              </a:rPr>
              <a:t>T = temperature change (</a:t>
            </a:r>
            <a:r>
              <a:rPr lang="en-AU" sz="2800">
                <a:cs typeface="Calibri Light" panose="020F0302020204030204" pitchFamily="34" charset="0"/>
              </a:rPr>
              <a:t>°</a:t>
            </a:r>
            <a:r>
              <a:rPr lang="en-AU" sz="2800" smtClean="0">
                <a:cs typeface="Calibri Light" panose="020F0302020204030204" pitchFamily="34" charset="0"/>
              </a:rPr>
              <a:t>C)</a:t>
            </a:r>
            <a:endParaRPr lang="en-AU" sz="2800">
              <a:cs typeface="Calibri Light" panose="020F0302020204030204" pitchFamily="34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6114761"/>
              </p:ext>
            </p:extLst>
          </p:nvPr>
        </p:nvGraphicFramePr>
        <p:xfrm>
          <a:off x="8974125" y="148208"/>
          <a:ext cx="3064789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1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smtClean="0"/>
                        <a:t>Write the equation that shows the relationship between energy and specific heat.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921710"/>
              </p:ext>
            </p:extLst>
          </p:nvPr>
        </p:nvGraphicFramePr>
        <p:xfrm>
          <a:off x="8974125" y="1653113"/>
          <a:ext cx="3064789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smtClean="0"/>
                        <a:t>A students uses a value which has the unit ‘kg’.  Which part of the equation does this represent?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635433"/>
              </p:ext>
            </p:extLst>
          </p:nvPr>
        </p:nvGraphicFramePr>
        <p:xfrm>
          <a:off x="8974125" y="3432338"/>
          <a:ext cx="3064789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smtClean="0"/>
                        <a:t>What units are used for specific heat capacity?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5478716" y="2851809"/>
            <a:ext cx="3281082" cy="2166897"/>
            <a:chOff x="5478716" y="2851809"/>
            <a:chExt cx="3281082" cy="2166897"/>
          </a:xfrm>
        </p:grpSpPr>
        <p:grpSp>
          <p:nvGrpSpPr>
            <p:cNvPr id="5" name="Group 4"/>
            <p:cNvGrpSpPr/>
            <p:nvPr/>
          </p:nvGrpSpPr>
          <p:grpSpPr>
            <a:xfrm>
              <a:off x="5478716" y="2851809"/>
              <a:ext cx="3281082" cy="2166897"/>
              <a:chOff x="5478716" y="2851809"/>
              <a:chExt cx="3281082" cy="2166897"/>
            </a:xfrm>
          </p:grpSpPr>
          <p:sp>
            <p:nvSpPr>
              <p:cNvPr id="3" name="Isosceles Triangle 2"/>
              <p:cNvSpPr/>
              <p:nvPr/>
            </p:nvSpPr>
            <p:spPr>
              <a:xfrm>
                <a:off x="5478716" y="2851809"/>
                <a:ext cx="3281082" cy="2166897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cxnSp>
            <p:nvCxnSpPr>
              <p:cNvPr id="6" name="Straight Connector 5"/>
              <p:cNvCxnSpPr>
                <a:stCxn id="3" idx="1"/>
                <a:endCxn id="3" idx="5"/>
              </p:cNvCxnSpPr>
              <p:nvPr/>
            </p:nvCxnSpPr>
            <p:spPr>
              <a:xfrm>
                <a:off x="6298987" y="3935258"/>
                <a:ext cx="1640541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6623636" y="393525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7605908" y="393397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6889066" y="3207593"/>
              <a:ext cx="4603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 smtClean="0"/>
                <a:t>Q</a:t>
              </a:r>
              <a:endParaRPr lang="en-AU" sz="32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091512" y="4183313"/>
              <a:ext cx="5132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m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938413" y="4193464"/>
              <a:ext cx="3577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c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605908" y="4193464"/>
              <a:ext cx="617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3200">
                  <a:cs typeface="Calibri Light" panose="020F0302020204030204" pitchFamily="34" charset="0"/>
                </a:rPr>
                <a:t>Δ</a:t>
              </a:r>
              <a:r>
                <a:rPr lang="en-AU" sz="3200">
                  <a:cs typeface="Calibri Light" panose="020F0302020204030204" pitchFamily="34" charset="0"/>
                </a:rPr>
                <a:t>T</a:t>
              </a:r>
              <a:endParaRPr lang="en-AU" sz="3200"/>
            </a:p>
          </p:txBody>
        </p:sp>
      </p:grpSp>
    </p:spTree>
    <p:extLst>
      <p:ext uri="{BB962C8B-B14F-4D97-AF65-F5344CB8AC3E}">
        <p14:creationId xmlns:p14="http://schemas.microsoft.com/office/powerpoint/2010/main" val="3735282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944446" y="830358"/>
            <a:ext cx="4994622" cy="26315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4000"/>
              </a:lnSpc>
              <a:spcAft>
                <a:spcPts val="1200"/>
              </a:spcAft>
            </a:pPr>
            <a:r>
              <a:rPr lang="en-AU" sz="2800" smtClean="0">
                <a:latin typeface="+mn-lt"/>
              </a:rPr>
              <a:t>Calculate the amount of energy required to raise the temperature of 2 kg of water by 5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°C, given that the specific heat capacity of water is 4200 J/kg/</a:t>
            </a:r>
            <a:r>
              <a:rPr lang="en-AU" sz="2800">
                <a:latin typeface="+mn-lt"/>
                <a:cs typeface="Calibri Light" panose="020F0302020204030204" pitchFamily="34" charset="0"/>
              </a:rPr>
              <a:t>°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C.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536646"/>
              </p:ext>
            </p:extLst>
          </p:nvPr>
        </p:nvGraphicFramePr>
        <p:xfrm>
          <a:off x="1243" y="830358"/>
          <a:ext cx="655542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5554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smtClean="0"/>
                        <a:t>Calculating</a:t>
                      </a:r>
                      <a:r>
                        <a:rPr lang="en-AU" sz="2400" baseline="0" smtClean="0"/>
                        <a:t> Values Related to Specific Heat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Write down the information you are given and what you are trying to find.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Rearrange the equation to find your unknown.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Substitute values into the equation and solve.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Add appropriate units</a:t>
                      </a:r>
                      <a:endParaRPr lang="en-AU" sz="2000" b="0" baseline="0" dirty="0" smtClean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621486" y="4350196"/>
            <a:ext cx="3281082" cy="2166897"/>
            <a:chOff x="5478716" y="2851809"/>
            <a:chExt cx="3281082" cy="2166897"/>
          </a:xfrm>
        </p:grpSpPr>
        <p:grpSp>
          <p:nvGrpSpPr>
            <p:cNvPr id="9" name="Group 8"/>
            <p:cNvGrpSpPr/>
            <p:nvPr/>
          </p:nvGrpSpPr>
          <p:grpSpPr>
            <a:xfrm>
              <a:off x="5478716" y="2851809"/>
              <a:ext cx="3281082" cy="2166897"/>
              <a:chOff x="5478716" y="2851809"/>
              <a:chExt cx="3281082" cy="2166897"/>
            </a:xfrm>
          </p:grpSpPr>
          <p:sp>
            <p:nvSpPr>
              <p:cNvPr id="19" name="Isosceles Triangle 18"/>
              <p:cNvSpPr/>
              <p:nvPr/>
            </p:nvSpPr>
            <p:spPr>
              <a:xfrm>
                <a:off x="5478716" y="2851809"/>
                <a:ext cx="3281082" cy="2166897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cxnSp>
            <p:nvCxnSpPr>
              <p:cNvPr id="20" name="Straight Connector 19"/>
              <p:cNvCxnSpPr>
                <a:stCxn id="19" idx="1"/>
                <a:endCxn id="19" idx="5"/>
              </p:cNvCxnSpPr>
              <p:nvPr/>
            </p:nvCxnSpPr>
            <p:spPr>
              <a:xfrm>
                <a:off x="6298987" y="3935258"/>
                <a:ext cx="1640541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6623636" y="393525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7605908" y="393397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/>
            <p:cNvSpPr txBox="1"/>
            <p:nvPr/>
          </p:nvSpPr>
          <p:spPr>
            <a:xfrm>
              <a:off x="6889066" y="3207593"/>
              <a:ext cx="4603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 smtClean="0"/>
                <a:t>Q</a:t>
              </a:r>
              <a:endParaRPr lang="en-AU" sz="32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091512" y="4183313"/>
              <a:ext cx="5132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m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938413" y="4193464"/>
              <a:ext cx="3577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c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605908" y="4193464"/>
              <a:ext cx="617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3200">
                  <a:cs typeface="Calibri Light" panose="020F0302020204030204" pitchFamily="34" charset="0"/>
                </a:rPr>
                <a:t>Δ</a:t>
              </a:r>
              <a:r>
                <a:rPr lang="en-AU" sz="3200">
                  <a:cs typeface="Calibri Light" panose="020F0302020204030204" pitchFamily="34" charset="0"/>
                </a:rPr>
                <a:t>T</a:t>
              </a:r>
              <a:endParaRPr lang="en-AU" sz="3200"/>
            </a:p>
          </p:txBody>
        </p:sp>
      </p:grpSp>
      <p:sp>
        <p:nvSpPr>
          <p:cNvPr id="23" name="Title 1"/>
          <p:cNvSpPr txBox="1">
            <a:spLocks/>
          </p:cNvSpPr>
          <p:nvPr/>
        </p:nvSpPr>
        <p:spPr>
          <a:xfrm>
            <a:off x="0" y="2902998"/>
            <a:ext cx="6556664" cy="40664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</a:rPr>
              <a:t>1. Q = ?</a:t>
            </a:r>
          </a:p>
          <a:p>
            <a:pPr>
              <a:lnSpc>
                <a:spcPct val="100000"/>
              </a:lnSpc>
            </a:pPr>
            <a:r>
              <a:rPr lang="en-AU" sz="2800">
                <a:latin typeface="+mn-lt"/>
              </a:rPr>
              <a:t> </a:t>
            </a:r>
            <a:r>
              <a:rPr lang="en-AU" sz="2800" smtClean="0">
                <a:latin typeface="+mn-lt"/>
              </a:rPr>
              <a:t>   m = 2 kg</a:t>
            </a:r>
          </a:p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</a:rPr>
              <a:t>    c = 4200 </a:t>
            </a:r>
            <a:r>
              <a:rPr lang="en-AU" sz="2800">
                <a:latin typeface="+mn-lt"/>
                <a:cs typeface="Calibri Light" panose="020F0302020204030204" pitchFamily="34" charset="0"/>
              </a:rPr>
              <a:t>J/kg</a:t>
            </a:r>
            <a:r>
              <a:rPr lang="en-AU" sz="2800">
                <a:latin typeface="+mn-lt"/>
                <a:cs typeface="Calibri Light" panose="020F0302020204030204" pitchFamily="34" charset="0"/>
              </a:rPr>
              <a:t>/°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C</a:t>
            </a:r>
          </a:p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  <a:cs typeface="Calibri Light" panose="020F0302020204030204" pitchFamily="34" charset="0"/>
              </a:rPr>
              <a:t>    </a:t>
            </a:r>
            <a:r>
              <a:rPr lang="el-GR" sz="2800" smtClean="0">
                <a:latin typeface="+mn-lt"/>
                <a:cs typeface="Calibri Light" panose="020F0302020204030204" pitchFamily="34" charset="0"/>
              </a:rPr>
              <a:t>Δ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T = 5°C</a:t>
            </a:r>
          </a:p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  <a:cs typeface="Calibri Light" panose="020F0302020204030204" pitchFamily="34" charset="0"/>
              </a:rPr>
              <a:t>2. Q = m c</a:t>
            </a:r>
            <a:r>
              <a:rPr lang="el-GR" sz="2800" smtClean="0">
                <a:latin typeface="+mn-lt"/>
                <a:cs typeface="Calibri Light" panose="020F0302020204030204" pitchFamily="34" charset="0"/>
              </a:rPr>
              <a:t> </a:t>
            </a:r>
            <a:r>
              <a:rPr lang="el-GR" sz="2800">
                <a:latin typeface="+mn-lt"/>
                <a:cs typeface="Calibri Light" panose="020F0302020204030204" pitchFamily="34" charset="0"/>
              </a:rPr>
              <a:t>Δ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T</a:t>
            </a:r>
          </a:p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  <a:cs typeface="Calibri Light" panose="020F0302020204030204" pitchFamily="34" charset="0"/>
              </a:rPr>
              <a:t>3. Q = 2 x 4200 x 5</a:t>
            </a:r>
          </a:p>
          <a:p>
            <a:pPr>
              <a:lnSpc>
                <a:spcPct val="100000"/>
              </a:lnSpc>
            </a:pPr>
            <a:r>
              <a:rPr lang="en-AU" sz="2800">
                <a:latin typeface="+mn-lt"/>
                <a:cs typeface="Calibri Light" panose="020F0302020204030204" pitchFamily="34" charset="0"/>
              </a:rPr>
              <a:t> 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    Q = 42 000</a:t>
            </a:r>
          </a:p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</a:rPr>
              <a:t>4. 42 000 J of energy is required.</a:t>
            </a:r>
            <a:endParaRPr lang="en-AU" sz="2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47072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2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944446" y="830358"/>
            <a:ext cx="4994622" cy="26315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4000"/>
              </a:lnSpc>
              <a:spcAft>
                <a:spcPts val="1200"/>
              </a:spcAft>
            </a:pPr>
            <a:r>
              <a:rPr lang="en-AU" sz="2800" smtClean="0">
                <a:latin typeface="+mn-lt"/>
              </a:rPr>
              <a:t>Calculate the amount of energy required to raise the temperature of 5 kg of copper by 2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°C, given that the specific heat capacity of copper is 390 J/kg/</a:t>
            </a:r>
            <a:r>
              <a:rPr lang="en-AU" sz="2800">
                <a:latin typeface="+mn-lt"/>
                <a:cs typeface="Calibri Light" panose="020F0302020204030204" pitchFamily="34" charset="0"/>
              </a:rPr>
              <a:t>°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C.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536646"/>
              </p:ext>
            </p:extLst>
          </p:nvPr>
        </p:nvGraphicFramePr>
        <p:xfrm>
          <a:off x="1243" y="830358"/>
          <a:ext cx="655542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5554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smtClean="0"/>
                        <a:t>Calculating</a:t>
                      </a:r>
                      <a:r>
                        <a:rPr lang="en-AU" sz="2400" baseline="0" smtClean="0"/>
                        <a:t> Values Related to Specific Heat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Write down the information you are given and what you are trying to find.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Rearrange the equation to find your unknown.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Substitute values into the equation and solve.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Add appropriate units</a:t>
                      </a:r>
                      <a:endParaRPr lang="en-AU" sz="2000" b="0" baseline="0" dirty="0" smtClean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621486" y="4350196"/>
            <a:ext cx="3281082" cy="2166897"/>
            <a:chOff x="5478716" y="2851809"/>
            <a:chExt cx="3281082" cy="2166897"/>
          </a:xfrm>
        </p:grpSpPr>
        <p:grpSp>
          <p:nvGrpSpPr>
            <p:cNvPr id="9" name="Group 8"/>
            <p:cNvGrpSpPr/>
            <p:nvPr/>
          </p:nvGrpSpPr>
          <p:grpSpPr>
            <a:xfrm>
              <a:off x="5478716" y="2851809"/>
              <a:ext cx="3281082" cy="2166897"/>
              <a:chOff x="5478716" y="2851809"/>
              <a:chExt cx="3281082" cy="2166897"/>
            </a:xfrm>
          </p:grpSpPr>
          <p:sp>
            <p:nvSpPr>
              <p:cNvPr id="19" name="Isosceles Triangle 18"/>
              <p:cNvSpPr/>
              <p:nvPr/>
            </p:nvSpPr>
            <p:spPr>
              <a:xfrm>
                <a:off x="5478716" y="2851809"/>
                <a:ext cx="3281082" cy="2166897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cxnSp>
            <p:nvCxnSpPr>
              <p:cNvPr id="20" name="Straight Connector 19"/>
              <p:cNvCxnSpPr>
                <a:stCxn id="19" idx="1"/>
                <a:endCxn id="19" idx="5"/>
              </p:cNvCxnSpPr>
              <p:nvPr/>
            </p:nvCxnSpPr>
            <p:spPr>
              <a:xfrm>
                <a:off x="6298987" y="3935258"/>
                <a:ext cx="1640541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6623636" y="393525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7605908" y="393397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/>
            <p:cNvSpPr txBox="1"/>
            <p:nvPr/>
          </p:nvSpPr>
          <p:spPr>
            <a:xfrm>
              <a:off x="6889066" y="3207593"/>
              <a:ext cx="4603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 smtClean="0"/>
                <a:t>Q</a:t>
              </a:r>
              <a:endParaRPr lang="en-AU" sz="32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091512" y="4183313"/>
              <a:ext cx="5132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m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938413" y="4193464"/>
              <a:ext cx="3577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c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605908" y="4193464"/>
              <a:ext cx="617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3200">
                  <a:cs typeface="Calibri Light" panose="020F0302020204030204" pitchFamily="34" charset="0"/>
                </a:rPr>
                <a:t>Δ</a:t>
              </a:r>
              <a:r>
                <a:rPr lang="en-AU" sz="3200">
                  <a:cs typeface="Calibri Light" panose="020F0302020204030204" pitchFamily="34" charset="0"/>
                </a:rPr>
                <a:t>T</a:t>
              </a:r>
              <a:endParaRPr lang="en-AU" sz="3200"/>
            </a:p>
          </p:txBody>
        </p:sp>
      </p:grpSp>
      <p:sp>
        <p:nvSpPr>
          <p:cNvPr id="23" name="Title 1"/>
          <p:cNvSpPr txBox="1">
            <a:spLocks/>
          </p:cNvSpPr>
          <p:nvPr/>
        </p:nvSpPr>
        <p:spPr>
          <a:xfrm>
            <a:off x="0" y="2902998"/>
            <a:ext cx="6556664" cy="40664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</a:rPr>
              <a:t>1. Q = ?</a:t>
            </a:r>
          </a:p>
          <a:p>
            <a:pPr>
              <a:lnSpc>
                <a:spcPct val="100000"/>
              </a:lnSpc>
            </a:pPr>
            <a:r>
              <a:rPr lang="en-AU" sz="2800">
                <a:latin typeface="+mn-lt"/>
              </a:rPr>
              <a:t> </a:t>
            </a:r>
            <a:r>
              <a:rPr lang="en-AU" sz="2800" smtClean="0">
                <a:latin typeface="+mn-lt"/>
              </a:rPr>
              <a:t>   m = 5 kg</a:t>
            </a:r>
          </a:p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</a:rPr>
              <a:t>    c = 390 </a:t>
            </a:r>
            <a:r>
              <a:rPr lang="en-AU" sz="2800">
                <a:latin typeface="+mn-lt"/>
                <a:cs typeface="Calibri Light" panose="020F0302020204030204" pitchFamily="34" charset="0"/>
              </a:rPr>
              <a:t>J/kg</a:t>
            </a:r>
            <a:r>
              <a:rPr lang="en-AU" sz="2800">
                <a:latin typeface="+mn-lt"/>
                <a:cs typeface="Calibri Light" panose="020F0302020204030204" pitchFamily="34" charset="0"/>
              </a:rPr>
              <a:t>/°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C</a:t>
            </a:r>
          </a:p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  <a:cs typeface="Calibri Light" panose="020F0302020204030204" pitchFamily="34" charset="0"/>
              </a:rPr>
              <a:t>    </a:t>
            </a:r>
            <a:r>
              <a:rPr lang="el-GR" sz="2800" smtClean="0">
                <a:latin typeface="+mn-lt"/>
                <a:cs typeface="Calibri Light" panose="020F0302020204030204" pitchFamily="34" charset="0"/>
              </a:rPr>
              <a:t>Δ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T = 2°C</a:t>
            </a:r>
          </a:p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  <a:cs typeface="Calibri Light" panose="020F0302020204030204" pitchFamily="34" charset="0"/>
              </a:rPr>
              <a:t>2. Q = m c</a:t>
            </a:r>
            <a:r>
              <a:rPr lang="el-GR" sz="2800" smtClean="0">
                <a:latin typeface="+mn-lt"/>
                <a:cs typeface="Calibri Light" panose="020F0302020204030204" pitchFamily="34" charset="0"/>
              </a:rPr>
              <a:t> </a:t>
            </a:r>
            <a:r>
              <a:rPr lang="el-GR" sz="2800">
                <a:latin typeface="+mn-lt"/>
                <a:cs typeface="Calibri Light" panose="020F0302020204030204" pitchFamily="34" charset="0"/>
              </a:rPr>
              <a:t>Δ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T</a:t>
            </a:r>
          </a:p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  <a:cs typeface="Calibri Light" panose="020F0302020204030204" pitchFamily="34" charset="0"/>
              </a:rPr>
              <a:t>3. Q = 5 x 390 x 2</a:t>
            </a:r>
          </a:p>
          <a:p>
            <a:pPr>
              <a:lnSpc>
                <a:spcPct val="100000"/>
              </a:lnSpc>
            </a:pPr>
            <a:r>
              <a:rPr lang="en-AU" sz="2800">
                <a:latin typeface="+mn-lt"/>
                <a:cs typeface="Calibri Light" panose="020F0302020204030204" pitchFamily="34" charset="0"/>
              </a:rPr>
              <a:t> 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    Q = 3 900</a:t>
            </a:r>
          </a:p>
          <a:p>
            <a:pPr>
              <a:lnSpc>
                <a:spcPct val="100000"/>
              </a:lnSpc>
            </a:pPr>
            <a:r>
              <a:rPr lang="en-AU" sz="2800" smtClean="0">
                <a:latin typeface="+mn-lt"/>
              </a:rPr>
              <a:t>4. 3 900 J of energy is required.</a:t>
            </a:r>
            <a:endParaRPr lang="en-AU" sz="2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3640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2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944446" y="830358"/>
            <a:ext cx="4994622" cy="26315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4000"/>
              </a:lnSpc>
              <a:spcAft>
                <a:spcPts val="1200"/>
              </a:spcAft>
            </a:pPr>
            <a:r>
              <a:rPr lang="en-AU" sz="2800" smtClean="0">
                <a:latin typeface="+mn-lt"/>
              </a:rPr>
              <a:t>An 2 kg iron bar heats up from 10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°C to 20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°C when it is heated with 8 800 J of energy. What is the 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specific heat capacity of iron in J/kg/</a:t>
            </a:r>
            <a:r>
              <a:rPr lang="en-AU" sz="2800">
                <a:latin typeface="+mn-lt"/>
                <a:cs typeface="Calibri Light" panose="020F0302020204030204" pitchFamily="34" charset="0"/>
              </a:rPr>
              <a:t>°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C?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536646"/>
              </p:ext>
            </p:extLst>
          </p:nvPr>
        </p:nvGraphicFramePr>
        <p:xfrm>
          <a:off x="1243" y="830358"/>
          <a:ext cx="655542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5554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smtClean="0"/>
                        <a:t>Calculating</a:t>
                      </a:r>
                      <a:r>
                        <a:rPr lang="en-AU" sz="2400" baseline="0" smtClean="0"/>
                        <a:t> Values Related to Specific Heat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Write down the information you are given and what you are trying to find.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Rearrange the equation to find your unknown.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Substitute values into the equation and solve.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Add appropriate units</a:t>
                      </a:r>
                      <a:endParaRPr lang="en-AU" sz="2000" b="0" baseline="0" dirty="0" smtClean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621486" y="4350196"/>
            <a:ext cx="3281082" cy="2166897"/>
            <a:chOff x="5478716" y="2851809"/>
            <a:chExt cx="3281082" cy="2166897"/>
          </a:xfrm>
        </p:grpSpPr>
        <p:grpSp>
          <p:nvGrpSpPr>
            <p:cNvPr id="9" name="Group 8"/>
            <p:cNvGrpSpPr/>
            <p:nvPr/>
          </p:nvGrpSpPr>
          <p:grpSpPr>
            <a:xfrm>
              <a:off x="5478716" y="2851809"/>
              <a:ext cx="3281082" cy="2166897"/>
              <a:chOff x="5478716" y="2851809"/>
              <a:chExt cx="3281082" cy="2166897"/>
            </a:xfrm>
          </p:grpSpPr>
          <p:sp>
            <p:nvSpPr>
              <p:cNvPr id="19" name="Isosceles Triangle 18"/>
              <p:cNvSpPr/>
              <p:nvPr/>
            </p:nvSpPr>
            <p:spPr>
              <a:xfrm>
                <a:off x="5478716" y="2851809"/>
                <a:ext cx="3281082" cy="2166897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cxnSp>
            <p:nvCxnSpPr>
              <p:cNvPr id="20" name="Straight Connector 19"/>
              <p:cNvCxnSpPr>
                <a:stCxn id="19" idx="1"/>
                <a:endCxn id="19" idx="5"/>
              </p:cNvCxnSpPr>
              <p:nvPr/>
            </p:nvCxnSpPr>
            <p:spPr>
              <a:xfrm>
                <a:off x="6298987" y="3935258"/>
                <a:ext cx="1640541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6623636" y="393525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7605908" y="393397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/>
            <p:cNvSpPr txBox="1"/>
            <p:nvPr/>
          </p:nvSpPr>
          <p:spPr>
            <a:xfrm>
              <a:off x="6889066" y="3207593"/>
              <a:ext cx="4603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 smtClean="0"/>
                <a:t>Q</a:t>
              </a:r>
              <a:endParaRPr lang="en-AU" sz="32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091512" y="4183313"/>
              <a:ext cx="5132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m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938413" y="4193464"/>
              <a:ext cx="3577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c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605908" y="4193464"/>
              <a:ext cx="617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3200">
                  <a:cs typeface="Calibri Light" panose="020F0302020204030204" pitchFamily="34" charset="0"/>
                </a:rPr>
                <a:t>Δ</a:t>
              </a:r>
              <a:r>
                <a:rPr lang="en-AU" sz="3200">
                  <a:cs typeface="Calibri Light" panose="020F0302020204030204" pitchFamily="34" charset="0"/>
                </a:rPr>
                <a:t>T</a:t>
              </a:r>
              <a:endParaRPr lang="en-AU" sz="320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itle 1"/>
              <p:cNvSpPr txBox="1">
                <a:spLocks/>
              </p:cNvSpPr>
              <p:nvPr/>
            </p:nvSpPr>
            <p:spPr>
              <a:xfrm>
                <a:off x="0" y="2902998"/>
                <a:ext cx="6556664" cy="4066420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</a:rPr>
                  <a:t>1. Q = 8 800 J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>
                    <a:latin typeface="+mn-lt"/>
                  </a:rPr>
                  <a:t> </a:t>
                </a:r>
                <a:r>
                  <a:rPr lang="en-AU" sz="2800" smtClean="0">
                    <a:latin typeface="+mn-lt"/>
                  </a:rPr>
                  <a:t>   m = 2 kg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</a:rPr>
                  <a:t>    c = ?</a:t>
                </a:r>
                <a:endParaRPr lang="en-AU" sz="2800" smtClean="0">
                  <a:latin typeface="+mn-lt"/>
                  <a:cs typeface="Calibri Light" panose="020F0302020204030204" pitchFamily="34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    </a:t>
                </a:r>
                <a:r>
                  <a:rPr lang="el-GR" sz="2800" smtClean="0">
                    <a:latin typeface="+mn-lt"/>
                    <a:cs typeface="Calibri Light" panose="020F0302020204030204" pitchFamily="34" charset="0"/>
                  </a:rPr>
                  <a:t>Δ</a:t>
                </a: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T = 10°C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2. c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800" i="1" smtClean="0">
                            <a:latin typeface="+mn-lt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Q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m</m:t>
                        </m:r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l-GR" sz="2800">
                            <a:latin typeface="+mn-lt"/>
                            <a:cs typeface="Calibri Light" panose="020F0302020204030204" pitchFamily="34" charset="0"/>
                          </a:rPr>
                          <m:t>Δ</m:t>
                        </m:r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T</m:t>
                        </m:r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 </m:t>
                        </m:r>
                      </m:den>
                    </m:f>
                  </m:oMath>
                </a14:m>
                <a:endParaRPr lang="en-AU" sz="2800" smtClean="0">
                  <a:latin typeface="+mn-lt"/>
                  <a:cs typeface="Calibri Light" panose="020F0302020204030204" pitchFamily="34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3. </a:t>
                </a:r>
                <a:r>
                  <a:rPr lang="en-AU" sz="2800">
                    <a:latin typeface="+mn-lt"/>
                    <a:cs typeface="Calibri Light" panose="020F0302020204030204" pitchFamily="34" charset="0"/>
                  </a:rPr>
                  <a:t>c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800" i="1">
                            <a:latin typeface="+mn-lt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 b="0" i="0" smtClean="0">
                            <a:latin typeface="+mn-lt"/>
                            <a:cs typeface="Calibri Light" panose="020F0302020204030204" pitchFamily="34" charset="0"/>
                          </a:rPr>
                          <m:t>8800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 b="0" i="0" smtClean="0">
                            <a:latin typeface="+mn-lt"/>
                            <a:cs typeface="Calibri Light" panose="020F0302020204030204" pitchFamily="34" charset="0"/>
                          </a:rPr>
                          <m:t>2 </m:t>
                        </m:r>
                        <m:r>
                          <m:rPr>
                            <m:nor/>
                          </m:rPr>
                          <a:rPr lang="en-AU" sz="2800" b="0" i="0" smtClean="0">
                            <a:latin typeface="+mn-lt"/>
                            <a:cs typeface="Calibri Light" panose="020F0302020204030204" pitchFamily="34" charset="0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AU" sz="2800" b="0" i="0" smtClean="0">
                            <a:latin typeface="+mn-lt"/>
                            <a:cs typeface="Calibri Light" panose="020F0302020204030204" pitchFamily="34" charset="0"/>
                          </a:rPr>
                          <m:t> 10 </m:t>
                        </m:r>
                      </m:den>
                    </m:f>
                  </m:oMath>
                </a14:m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800" i="1">
                            <a:latin typeface="+mn-lt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8800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20</m:t>
                        </m:r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 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    c = 440 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</a:rPr>
                  <a:t>4. The specific heat of iron is 440 </a:t>
                </a:r>
                <a:r>
                  <a:rPr lang="en-AU" sz="2800">
                    <a:latin typeface="+mn-lt"/>
                    <a:cs typeface="Calibri Light" panose="020F0302020204030204" pitchFamily="34" charset="0"/>
                  </a:rPr>
                  <a:t>J/kg</a:t>
                </a:r>
                <a:r>
                  <a:rPr lang="en-AU" sz="2800">
                    <a:latin typeface="+mn-lt"/>
                    <a:cs typeface="Calibri Light" panose="020F0302020204030204" pitchFamily="34" charset="0"/>
                  </a:rPr>
                  <a:t>/°</a:t>
                </a: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C.</a:t>
                </a:r>
                <a:endParaRPr lang="en-AU" sz="2800">
                  <a:latin typeface="+mn-lt"/>
                </a:endParaRPr>
              </a:p>
            </p:txBody>
          </p:sp>
        </mc:Choice>
        <mc:Fallback>
          <p:sp>
            <p:nvSpPr>
              <p:cNvPr id="23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902998"/>
                <a:ext cx="6556664" cy="4066420"/>
              </a:xfrm>
              <a:prstGeom prst="rect">
                <a:avLst/>
              </a:prstGeom>
              <a:blipFill rotWithShape="0">
                <a:blip r:embed="rId3"/>
                <a:stretch>
                  <a:fillRect l="-1859" t="-1349" b="-239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963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2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944446" y="830358"/>
            <a:ext cx="4994622" cy="33769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4000"/>
              </a:lnSpc>
              <a:spcAft>
                <a:spcPts val="1200"/>
              </a:spcAft>
            </a:pPr>
            <a:r>
              <a:rPr lang="en-AU" sz="2800" smtClean="0">
                <a:latin typeface="+mn-lt"/>
              </a:rPr>
              <a:t>The specific heat capacity of methanol is 2 500</a:t>
            </a:r>
            <a:r>
              <a:rPr lang="en-AU" sz="2800">
                <a:latin typeface="+mn-lt"/>
                <a:cs typeface="Calibri Light" panose="020F0302020204030204" pitchFamily="34" charset="0"/>
              </a:rPr>
              <a:t> J/kg</a:t>
            </a:r>
            <a:r>
              <a:rPr lang="en-AU" sz="2800">
                <a:latin typeface="+mn-lt"/>
                <a:cs typeface="Calibri Light" panose="020F0302020204030204" pitchFamily="34" charset="0"/>
              </a:rPr>
              <a:t>/°</a:t>
            </a:r>
            <a:r>
              <a:rPr lang="en-AU" sz="2800" smtClean="0">
                <a:latin typeface="+mn-lt"/>
                <a:cs typeface="Calibri Light" panose="020F0302020204030204" pitchFamily="34" charset="0"/>
              </a:rPr>
              <a:t>C.</a:t>
            </a:r>
            <a:r>
              <a:rPr lang="en-AU" sz="2800" smtClean="0">
                <a:latin typeface="+mn-lt"/>
              </a:rPr>
              <a:t> What would be the temperature change if 7 500 J of energy were transferred into 3 kg of methanol?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536646"/>
              </p:ext>
            </p:extLst>
          </p:nvPr>
        </p:nvGraphicFramePr>
        <p:xfrm>
          <a:off x="1243" y="830358"/>
          <a:ext cx="6555421" cy="2072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5554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smtClean="0"/>
                        <a:t>Calculating</a:t>
                      </a:r>
                      <a:r>
                        <a:rPr lang="en-AU" sz="2400" baseline="0" smtClean="0"/>
                        <a:t> Values Related to Specific Heat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Write down the information you are given and what you are trying to find.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Rearrange the equation to find your unknown.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Substitute values into the equation and solve.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smtClean="0"/>
                        <a:t>Add appropriate units</a:t>
                      </a:r>
                      <a:endParaRPr lang="en-AU" sz="2000" b="0" baseline="0" dirty="0" smtClean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8621486" y="4350196"/>
            <a:ext cx="3281082" cy="2166897"/>
            <a:chOff x="5478716" y="2851809"/>
            <a:chExt cx="3281082" cy="2166897"/>
          </a:xfrm>
        </p:grpSpPr>
        <p:grpSp>
          <p:nvGrpSpPr>
            <p:cNvPr id="9" name="Group 8"/>
            <p:cNvGrpSpPr/>
            <p:nvPr/>
          </p:nvGrpSpPr>
          <p:grpSpPr>
            <a:xfrm>
              <a:off x="5478716" y="2851809"/>
              <a:ext cx="3281082" cy="2166897"/>
              <a:chOff x="5478716" y="2851809"/>
              <a:chExt cx="3281082" cy="2166897"/>
            </a:xfrm>
          </p:grpSpPr>
          <p:sp>
            <p:nvSpPr>
              <p:cNvPr id="19" name="Isosceles Triangle 18"/>
              <p:cNvSpPr/>
              <p:nvPr/>
            </p:nvSpPr>
            <p:spPr>
              <a:xfrm>
                <a:off x="5478716" y="2851809"/>
                <a:ext cx="3281082" cy="2166897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cxnSp>
            <p:nvCxnSpPr>
              <p:cNvPr id="20" name="Straight Connector 19"/>
              <p:cNvCxnSpPr>
                <a:stCxn id="19" idx="1"/>
                <a:endCxn id="19" idx="5"/>
              </p:cNvCxnSpPr>
              <p:nvPr/>
            </p:nvCxnSpPr>
            <p:spPr>
              <a:xfrm>
                <a:off x="6298987" y="3935258"/>
                <a:ext cx="1640541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6623636" y="393525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7605908" y="393397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/>
            <p:cNvSpPr txBox="1"/>
            <p:nvPr/>
          </p:nvSpPr>
          <p:spPr>
            <a:xfrm>
              <a:off x="6889066" y="3207593"/>
              <a:ext cx="4603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 smtClean="0"/>
                <a:t>Q</a:t>
              </a:r>
              <a:endParaRPr lang="en-AU" sz="32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091512" y="4183313"/>
              <a:ext cx="5132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m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938413" y="4193464"/>
              <a:ext cx="3577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c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605908" y="4193464"/>
              <a:ext cx="617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3200">
                  <a:cs typeface="Calibri Light" panose="020F0302020204030204" pitchFamily="34" charset="0"/>
                </a:rPr>
                <a:t>Δ</a:t>
              </a:r>
              <a:r>
                <a:rPr lang="en-AU" sz="3200">
                  <a:cs typeface="Calibri Light" panose="020F0302020204030204" pitchFamily="34" charset="0"/>
                </a:rPr>
                <a:t>T</a:t>
              </a:r>
              <a:endParaRPr lang="en-AU" sz="3200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itle 1"/>
              <p:cNvSpPr txBox="1">
                <a:spLocks/>
              </p:cNvSpPr>
              <p:nvPr/>
            </p:nvSpPr>
            <p:spPr>
              <a:xfrm>
                <a:off x="0" y="2902998"/>
                <a:ext cx="6556664" cy="4066420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</a:rPr>
                  <a:t>1. Q = 7 500 J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>
                    <a:latin typeface="+mn-lt"/>
                  </a:rPr>
                  <a:t> </a:t>
                </a:r>
                <a:r>
                  <a:rPr lang="en-AU" sz="2800" smtClean="0">
                    <a:latin typeface="+mn-lt"/>
                  </a:rPr>
                  <a:t>   m = 3 kg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</a:rPr>
                  <a:t>    c = 2 500 </a:t>
                </a: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J/kg</a:t>
                </a:r>
                <a:r>
                  <a:rPr lang="en-AU" sz="2800">
                    <a:latin typeface="+mn-lt"/>
                    <a:cs typeface="Calibri Light" panose="020F0302020204030204" pitchFamily="34" charset="0"/>
                  </a:rPr>
                  <a:t>/°C</a:t>
                </a:r>
                <a:endParaRPr lang="en-AU" sz="2800" smtClean="0">
                  <a:latin typeface="+mn-lt"/>
                  <a:cs typeface="Calibri Light" panose="020F0302020204030204" pitchFamily="34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    </a:t>
                </a:r>
                <a:r>
                  <a:rPr lang="el-GR" sz="2800" smtClean="0">
                    <a:latin typeface="+mn-lt"/>
                    <a:cs typeface="Calibri Light" panose="020F0302020204030204" pitchFamily="34" charset="0"/>
                  </a:rPr>
                  <a:t>Δ</a:t>
                </a: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T = ?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2. </a:t>
                </a:r>
                <a:r>
                  <a:rPr lang="el-GR" sz="2800">
                    <a:latin typeface="+mn-lt"/>
                    <a:cs typeface="Calibri Light" panose="020F0302020204030204" pitchFamily="34" charset="0"/>
                  </a:rPr>
                  <a:t>Δ</a:t>
                </a:r>
                <a:r>
                  <a:rPr lang="en-AU" sz="2800">
                    <a:latin typeface="+mn-lt"/>
                    <a:cs typeface="Calibri Light" panose="020F0302020204030204" pitchFamily="34" charset="0"/>
                  </a:rPr>
                  <a:t>T</a:t>
                </a: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800" i="1" smtClean="0">
                            <a:latin typeface="+mn-lt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Q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m</m:t>
                        </m:r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AU" sz="2800" b="0" i="0" smtClean="0">
                            <a:latin typeface="+mn-lt"/>
                            <a:cs typeface="Calibri Light" panose="020F0302020204030204" pitchFamily="34" charset="0"/>
                          </a:rPr>
                          <m:t>c</m:t>
                        </m:r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 </m:t>
                        </m:r>
                      </m:den>
                    </m:f>
                  </m:oMath>
                </a14:m>
                <a:endParaRPr lang="en-AU" sz="2800" smtClean="0">
                  <a:latin typeface="+mn-lt"/>
                  <a:cs typeface="Calibri Light" panose="020F0302020204030204" pitchFamily="34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3. </a:t>
                </a:r>
                <a:r>
                  <a:rPr lang="el-GR" sz="2800">
                    <a:latin typeface="+mn-lt"/>
                    <a:cs typeface="Calibri Light" panose="020F0302020204030204" pitchFamily="34" charset="0"/>
                  </a:rPr>
                  <a:t>Δ</a:t>
                </a:r>
                <a:r>
                  <a:rPr lang="en-AU" sz="2800">
                    <a:latin typeface="+mn-lt"/>
                    <a:cs typeface="Calibri Light" panose="020F0302020204030204" pitchFamily="34" charset="0"/>
                  </a:rPr>
                  <a:t>T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800" i="1">
                            <a:latin typeface="+mn-lt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>
                            <a:latin typeface="+mn-lt"/>
                          </a:rPr>
                          <m:t>7500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>
                            <a:latin typeface="+mn-lt"/>
                          </a:rPr>
                          <m:t>3</m:t>
                        </m:r>
                        <m:r>
                          <m:rPr>
                            <m:nor/>
                          </m:rPr>
                          <a:rPr lang="en-AU" sz="2800" b="0" i="0" smtClean="0"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AU" sz="2800" b="0" i="0" smtClean="0">
                            <a:latin typeface="+mn-lt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AU" sz="2800" b="0" i="0" smtClean="0">
                            <a:latin typeface="+mn-lt"/>
                          </a:rPr>
                          <m:t> 2500</m:t>
                        </m:r>
                      </m:den>
                    </m:f>
                  </m:oMath>
                </a14:m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2800" i="1">
                            <a:latin typeface="+mn-lt"/>
                            <a:cs typeface="Calibri Light" panose="020F0302020204030204" pitchFamily="34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 b="0" i="0" smtClean="0">
                            <a:latin typeface="+mn-lt"/>
                            <a:cs typeface="Calibri Light" panose="020F0302020204030204" pitchFamily="34" charset="0"/>
                          </a:rPr>
                          <m:t>7500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 b="0" i="0" smtClean="0">
                            <a:latin typeface="+mn-lt"/>
                            <a:cs typeface="Calibri Light" panose="020F0302020204030204" pitchFamily="34" charset="0"/>
                          </a:rPr>
                          <m:t>7500</m:t>
                        </m:r>
                        <m:r>
                          <m:rPr>
                            <m:nor/>
                          </m:rPr>
                          <a:rPr lang="en-AU" sz="2800">
                            <a:latin typeface="+mn-lt"/>
                            <a:cs typeface="Calibri Light" panose="020F0302020204030204" pitchFamily="34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 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    </a:t>
                </a:r>
                <a:r>
                  <a:rPr lang="el-GR" sz="2800" smtClean="0">
                    <a:latin typeface="+mn-lt"/>
                    <a:cs typeface="Calibri Light" panose="020F0302020204030204" pitchFamily="34" charset="0"/>
                  </a:rPr>
                  <a:t>Δ</a:t>
                </a: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T = 1</a:t>
                </a:r>
              </a:p>
              <a:p>
                <a:pPr>
                  <a:lnSpc>
                    <a:spcPct val="100000"/>
                  </a:lnSpc>
                </a:pPr>
                <a:r>
                  <a:rPr lang="en-AU" sz="2800" smtClean="0">
                    <a:latin typeface="+mn-lt"/>
                  </a:rPr>
                  <a:t>4. The change in temperature is 1</a:t>
                </a:r>
                <a:r>
                  <a:rPr lang="en-AU" sz="2800" smtClean="0">
                    <a:latin typeface="+mn-lt"/>
                    <a:cs typeface="Calibri Light" panose="020F0302020204030204" pitchFamily="34" charset="0"/>
                  </a:rPr>
                  <a:t>°C.</a:t>
                </a:r>
                <a:endParaRPr lang="en-AU" sz="2800">
                  <a:latin typeface="+mn-lt"/>
                </a:endParaRPr>
              </a:p>
            </p:txBody>
          </p:sp>
        </mc:Choice>
        <mc:Fallback>
          <p:sp>
            <p:nvSpPr>
              <p:cNvPr id="23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902998"/>
                <a:ext cx="6556664" cy="4066420"/>
              </a:xfrm>
              <a:prstGeom prst="rect">
                <a:avLst/>
              </a:prstGeom>
              <a:blipFill rotWithShape="0">
                <a:blip r:embed="rId3"/>
                <a:stretch>
                  <a:fillRect l="-1859" t="-1349" b="-254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6391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2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014888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6899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smtClean="0"/>
              <a:t>Understanding specific heat capacity will help you explain why sand heats up faster than water at the beach.</a:t>
            </a:r>
          </a:p>
          <a:p>
            <a:endParaRPr lang="en-AU" sz="2800"/>
          </a:p>
          <a:p>
            <a:r>
              <a:rPr lang="en-AU" sz="2800" smtClean="0"/>
              <a:t>It will also help you understand why: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smtClean="0"/>
              <a:t>Water is used to cool down objects, like car radiators, because it can absorb a large amount of heat before its temperature starts to rise.</a:t>
            </a:r>
          </a:p>
          <a:p>
            <a:endParaRPr lang="en-AU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smtClean="0"/>
              <a:t>Copper and iron are used to make pots and pans for cooking.  They both have low specific heat capacities, so only require a small amount of energy to cause an increase in temperature.</a:t>
            </a:r>
            <a:endParaRPr lang="en-AU" sz="2800" dirty="0" smtClean="0"/>
          </a:p>
        </p:txBody>
      </p:sp>
    </p:spTree>
    <p:extLst>
      <p:ext uri="{BB962C8B-B14F-4D97-AF65-F5344CB8AC3E}">
        <p14:creationId xmlns:p14="http://schemas.microsoft.com/office/powerpoint/2010/main" val="4092688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311405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936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smtClean="0"/>
              <a:t>What does the specific heat capacity of a substance measure?</a:t>
            </a:r>
            <a:endParaRPr lang="en-AU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1548590"/>
            <a:ext cx="2311405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33365"/>
            <a:ext cx="114514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smtClean="0"/>
              <a:t>Which substance in the table will be able to absorb the most energy before its temperature raises 1</a:t>
            </a:r>
            <a:r>
              <a:rPr lang="en-AU" sz="2800" smtClean="0">
                <a:cs typeface="Calibri Light" panose="020F0302020204030204" pitchFamily="34" charset="0"/>
              </a:rPr>
              <a:t>°C?  Explain your choice.</a:t>
            </a:r>
            <a:endParaRPr lang="en-AU" sz="2800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20657D86-99B7-4295-994D-BA25464B1A90}"/>
              </a:ext>
            </a:extLst>
          </p:cNvPr>
          <p:cNvSpPr txBox="1"/>
          <p:nvPr/>
        </p:nvSpPr>
        <p:spPr>
          <a:xfrm>
            <a:off x="-1" y="3890340"/>
            <a:ext cx="2311405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296E3605-FFA2-4D3E-988D-BB783EB6FD9F}"/>
              </a:ext>
            </a:extLst>
          </p:cNvPr>
          <p:cNvSpPr txBox="1"/>
          <p:nvPr/>
        </p:nvSpPr>
        <p:spPr>
          <a:xfrm>
            <a:off x="-1" y="4475115"/>
            <a:ext cx="118274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/>
              <a:t>An iron bar with a mass of 2 kg is heated with 44 000 J of energy</a:t>
            </a:r>
            <a:r>
              <a:rPr lang="en-AU" sz="2800"/>
              <a:t>. </a:t>
            </a:r>
            <a:r>
              <a:rPr lang="en-AU" sz="2800" smtClean="0"/>
              <a:t> What will be its change </a:t>
            </a:r>
            <a:r>
              <a:rPr lang="en-AU" sz="2800"/>
              <a:t>in </a:t>
            </a:r>
            <a:r>
              <a:rPr lang="en-AU" sz="2800" smtClean="0"/>
              <a:t>temperature?</a:t>
            </a:r>
            <a:endParaRPr lang="en-AU" sz="2800" dirty="0" smtClean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4013930"/>
              </p:ext>
            </p:extLst>
          </p:nvPr>
        </p:nvGraphicFramePr>
        <p:xfrm>
          <a:off x="7290044" y="2800088"/>
          <a:ext cx="446567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4518"/>
                <a:gridCol w="316115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Substance</a:t>
                      </a:r>
                      <a:endParaRPr lang="en-AU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Specific Heat Capacity (J/kg/</a:t>
                      </a:r>
                      <a:r>
                        <a:rPr lang="en-AU" smtClean="0">
                          <a:latin typeface="+mn-lt"/>
                          <a:cs typeface="Calibri Light" panose="020F0302020204030204" pitchFamily="34" charset="0"/>
                        </a:rPr>
                        <a:t>°C)</a:t>
                      </a:r>
                      <a:endParaRPr lang="en-AU">
                        <a:latin typeface="+mn-lt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Sand</a:t>
                      </a:r>
                      <a:endParaRPr lang="en-AU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880</a:t>
                      </a:r>
                      <a:endParaRPr lang="en-AU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Water</a:t>
                      </a:r>
                      <a:endParaRPr lang="en-AU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4200</a:t>
                      </a:r>
                      <a:endParaRPr lang="en-AU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Iron</a:t>
                      </a:r>
                      <a:endParaRPr lang="en-AU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440</a:t>
                      </a:r>
                      <a:endParaRPr lang="en-AU"/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17" name="Group 16"/>
          <p:cNvGrpSpPr/>
          <p:nvPr/>
        </p:nvGrpSpPr>
        <p:grpSpPr>
          <a:xfrm>
            <a:off x="8807332" y="49566"/>
            <a:ext cx="3281082" cy="2166897"/>
            <a:chOff x="5478716" y="2851809"/>
            <a:chExt cx="3281082" cy="2166897"/>
          </a:xfrm>
        </p:grpSpPr>
        <p:grpSp>
          <p:nvGrpSpPr>
            <p:cNvPr id="18" name="Group 17"/>
            <p:cNvGrpSpPr/>
            <p:nvPr/>
          </p:nvGrpSpPr>
          <p:grpSpPr>
            <a:xfrm>
              <a:off x="5478716" y="2851809"/>
              <a:ext cx="3281082" cy="2166897"/>
              <a:chOff x="5478716" y="2851809"/>
              <a:chExt cx="3281082" cy="2166897"/>
            </a:xfrm>
          </p:grpSpPr>
          <p:sp>
            <p:nvSpPr>
              <p:cNvPr id="23" name="Isosceles Triangle 22"/>
              <p:cNvSpPr/>
              <p:nvPr/>
            </p:nvSpPr>
            <p:spPr>
              <a:xfrm>
                <a:off x="5478716" y="2851809"/>
                <a:ext cx="3281082" cy="2166897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cxnSp>
            <p:nvCxnSpPr>
              <p:cNvPr id="24" name="Straight Connector 23"/>
              <p:cNvCxnSpPr>
                <a:stCxn id="23" idx="1"/>
                <a:endCxn id="23" idx="5"/>
              </p:cNvCxnSpPr>
              <p:nvPr/>
            </p:nvCxnSpPr>
            <p:spPr>
              <a:xfrm>
                <a:off x="6298987" y="3935258"/>
                <a:ext cx="1640541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6623636" y="393525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7605908" y="3933977"/>
                <a:ext cx="0" cy="1083449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/>
            <p:cNvSpPr txBox="1"/>
            <p:nvPr/>
          </p:nvSpPr>
          <p:spPr>
            <a:xfrm>
              <a:off x="6889066" y="3207593"/>
              <a:ext cx="4603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 smtClean="0"/>
                <a:t>Q</a:t>
              </a:r>
              <a:endParaRPr lang="en-AU" sz="320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091512" y="4183313"/>
              <a:ext cx="5132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m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938413" y="4193464"/>
              <a:ext cx="3577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/>
                <a:t>c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605908" y="4193464"/>
              <a:ext cx="6174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3200">
                  <a:cs typeface="Calibri Light" panose="020F0302020204030204" pitchFamily="34" charset="0"/>
                </a:rPr>
                <a:t>Δ</a:t>
              </a:r>
              <a:r>
                <a:rPr lang="en-AU" sz="3200">
                  <a:cs typeface="Calibri Light" panose="020F0302020204030204" pitchFamily="34" charset="0"/>
                </a:rPr>
                <a:t>T</a:t>
              </a:r>
              <a:endParaRPr lang="en-AU" sz="3200"/>
            </a:p>
          </p:txBody>
        </p:sp>
      </p:grpSp>
    </p:spTree>
    <p:extLst>
      <p:ext uri="{BB962C8B-B14F-4D97-AF65-F5344CB8AC3E}">
        <p14:creationId xmlns:p14="http://schemas.microsoft.com/office/powerpoint/2010/main" val="311382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895468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1" y="584775"/>
            <a:ext cx="118393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Complete </a:t>
            </a:r>
            <a:r>
              <a:rPr lang="en-AU" sz="2800" smtClean="0"/>
              <a:t>the </a:t>
            </a:r>
            <a:r>
              <a:rPr lang="en-AU" sz="2800" smtClean="0"/>
              <a:t>“Specific Heat Capacity” </a:t>
            </a:r>
            <a:r>
              <a:rPr lang="en-AU" sz="2800" dirty="0" smtClean="0"/>
              <a:t>worksheet </a:t>
            </a:r>
            <a:r>
              <a:rPr lang="en-AU" sz="2800" smtClean="0"/>
              <a:t>on </a:t>
            </a:r>
            <a:r>
              <a:rPr lang="en-AU" sz="2800" smtClean="0"/>
              <a:t>a </a:t>
            </a:r>
            <a:r>
              <a:rPr lang="en-AU" sz="2800" dirty="0" smtClean="0"/>
              <a:t>paper </a:t>
            </a:r>
            <a:r>
              <a:rPr lang="en-AU" sz="2800" smtClean="0"/>
              <a:t>copy</a:t>
            </a:r>
            <a:r>
              <a:rPr lang="en-AU" sz="2800" smtClean="0"/>
              <a:t>. Don’t forget to show your working out.</a:t>
            </a:r>
            <a:endParaRPr lang="en-AU" sz="2800" dirty="0" smtClean="0"/>
          </a:p>
          <a:p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363948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878683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smtClean="0"/>
              <a:t>Conduction, Convection and Radiation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smtClean="0"/>
              <a:t>Conduction: thermal energy transfer through objects touching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smtClean="0"/>
              <a:t>Convection: thermal energy transfer through moving particles in liquids and gases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smtClean="0"/>
              <a:t>Radiation: thermal energy transfer through a substance without heating 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/>
          </a:p>
          <a:p>
            <a:r>
              <a:rPr lang="en-AU" sz="2800" smtClean="0"/>
              <a:t>Briefly describe an example of each of the three methods of thermal energy transfer in the video.</a:t>
            </a:r>
            <a:endParaRPr lang="en-AU" sz="2800" dirty="0" smtClean="0"/>
          </a:p>
        </p:txBody>
      </p:sp>
      <p:pic>
        <p:nvPicPr>
          <p:cNvPr id="3" name="Convection current demo, rice and plate tectonic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27992" y="659734"/>
            <a:ext cx="2501739" cy="444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91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10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878683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Insulators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thermal insulator is any material that prevents thermal energy from passing through it.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Most non-metallic materials, for example air, plastic, wood and rubber, are good insulators of thermal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Some insulators are better at preventing energy transfer than others.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8974125" y="148208"/>
          <a:ext cx="3064789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1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 smtClean="0"/>
                        <a:t>What is a thermal insulator?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8974124" y="1037777"/>
          <a:ext cx="3064789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type of materials make good insulators?  Name two examples of good insulators.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23" y="4026593"/>
            <a:ext cx="3464553" cy="230550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1232" y="4025637"/>
            <a:ext cx="3461119" cy="230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56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878683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Conductors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thermal conductor is any material that allows thermal energy to flow easily through it.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Metals, for example copper and iron, are good conductors of thermal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Some conductors are better than others, transferring energy more easily.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8974125" y="148208"/>
          <a:ext cx="3064789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1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 smtClean="0"/>
                        <a:t>What is a thermal conductor?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8974124" y="1037777"/>
          <a:ext cx="3064789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type of materials make good conductors?  Name two examples of good conductors.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75" y="4074638"/>
            <a:ext cx="2577066" cy="24130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6001" y="4074638"/>
            <a:ext cx="3636446" cy="2427171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0353962"/>
              </p:ext>
            </p:extLst>
          </p:nvPr>
        </p:nvGraphicFramePr>
        <p:xfrm>
          <a:off x="8974123" y="2470906"/>
          <a:ext cx="3064789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Why are the base and sides of saucepans often made from metal, while the handle is made from plastic?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t="26977" b="11007"/>
          <a:stretch/>
        </p:blipFill>
        <p:spPr>
          <a:xfrm>
            <a:off x="8542572" y="4163823"/>
            <a:ext cx="3496340" cy="216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23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ln w="38100">
            <a:solidFill>
              <a:srgbClr val="00B0F0"/>
            </a:solidFill>
          </a:ln>
        </p:spPr>
        <p:txBody>
          <a:bodyPr anchor="ctr"/>
          <a:lstStyle/>
          <a:p>
            <a:r>
              <a:rPr lang="en-AU" dirty="0" smtClean="0"/>
              <a:t>Specific Heat Capacity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590904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623210"/>
            <a:ext cx="4498548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591425"/>
              </p:ext>
            </p:extLst>
          </p:nvPr>
        </p:nvGraphicFramePr>
        <p:xfrm>
          <a:off x="9328245" y="244761"/>
          <a:ext cx="2605964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-1" y="732983"/>
            <a:ext cx="91994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Describe specific heat capacity.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smtClean="0"/>
              <a:t>Use a formula to calculate values related to specific heat capacity. </a:t>
            </a:r>
            <a:endParaRPr lang="en-AU" sz="2800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0" y="3207985"/>
            <a:ext cx="70462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Think, Pair, Share</a:t>
            </a:r>
            <a:r>
              <a:rPr lang="en-AU" sz="2800" smtClean="0"/>
              <a:t>:  </a:t>
            </a:r>
            <a:r>
              <a:rPr lang="en-AU" sz="2800" smtClean="0"/>
              <a:t>If you put a metal object and a wooden object in the Sun, which one will feel hotter when you touch it?  Expain your choice.</a:t>
            </a:r>
            <a:endParaRPr lang="en-AU" sz="2800" dirty="0" smtClean="0"/>
          </a:p>
        </p:txBody>
      </p:sp>
      <p:pic>
        <p:nvPicPr>
          <p:cNvPr id="7" name="Picture 2" descr="Image result for dog lying on beach towel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1" r="15019"/>
          <a:stretch/>
        </p:blipFill>
        <p:spPr bwMode="auto">
          <a:xfrm>
            <a:off x="7775388" y="3309817"/>
            <a:ext cx="3819293" cy="3224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  <p:bldP spid="18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52307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Thermal Conductors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Thermal conductors are materials that allow thermal energy to pass through them easily.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Some materials are better conductors than others.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Good thermal conductors absorb thermal energy readily.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material’s ability to conduct thermal energy is measured by its </a:t>
            </a:r>
            <a:r>
              <a:rPr lang="en-AU" sz="2800" b="1" dirty="0" smtClean="0"/>
              <a:t>specific heat capacity</a:t>
            </a:r>
            <a:r>
              <a:rPr lang="en-AU" sz="2800" dirty="0" smtClean="0"/>
              <a:t>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0784495"/>
              </p:ext>
            </p:extLst>
          </p:nvPr>
        </p:nvGraphicFramePr>
        <p:xfrm>
          <a:off x="9523075" y="160203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a thermal conductor?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9455652"/>
              </p:ext>
            </p:extLst>
          </p:nvPr>
        </p:nvGraphicFramePr>
        <p:xfrm>
          <a:off x="9523075" y="1363731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makes a good thermal conductor?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089132"/>
              </p:ext>
            </p:extLst>
          </p:nvPr>
        </p:nvGraphicFramePr>
        <p:xfrm>
          <a:off x="9523075" y="2567259"/>
          <a:ext cx="2463077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How do we measure a material’s ability to conduct </a:t>
                      </a:r>
                      <a:r>
                        <a:rPr lang="en-AU" baseline="0" smtClean="0"/>
                        <a:t>thermal energy?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4974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878683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Specific Heat Capacity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smtClean="0"/>
              <a:t>The specific heat capacity of a substance is the amount of energy, measured in Joules (J), that is needed to raise the temperature of 1kg of the substance by 1</a:t>
            </a:r>
            <a:r>
              <a:rPr lang="en-AU" sz="2800" smtClean="0">
                <a:cs typeface="Calibri Light" panose="020F0302020204030204" pitchFamily="34" charset="0"/>
              </a:rPr>
              <a:t>°C</a:t>
            </a:r>
            <a:r>
              <a:rPr lang="en-AU" sz="280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smtClean="0"/>
              <a:t>A substance with a high specific heat capacity heats up more slowly than one with a low specific heat capacity.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smtClean="0"/>
              <a:t>This is because it needs to absorb more thermal energy before it heats up.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smtClean="0"/>
              <a:t>Specific heat is measured in J/kg/</a:t>
            </a:r>
            <a:r>
              <a:rPr lang="en-AU" sz="2800">
                <a:cs typeface="Calibri Light" panose="020F0302020204030204" pitchFamily="34" charset="0"/>
              </a:rPr>
              <a:t>°</a:t>
            </a:r>
            <a:r>
              <a:rPr lang="en-AU" sz="2800" smtClean="0">
                <a:cs typeface="Calibri Light" panose="020F0302020204030204" pitchFamily="34" charset="0"/>
              </a:rPr>
              <a:t>C.</a:t>
            </a:r>
            <a:endParaRPr lang="en-AU" sz="2800" dirty="0" smtClean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5743096"/>
              </p:ext>
            </p:extLst>
          </p:nvPr>
        </p:nvGraphicFramePr>
        <p:xfrm>
          <a:off x="8974125" y="148208"/>
          <a:ext cx="3064789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1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smtClean="0"/>
                        <a:t>What does specific heat measure?</a:t>
                      </a:r>
                      <a:endParaRPr lang="en-AU" baseline="0" dirty="0" smtClean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252644"/>
              </p:ext>
            </p:extLst>
          </p:nvPr>
        </p:nvGraphicFramePr>
        <p:xfrm>
          <a:off x="8974125" y="1351736"/>
          <a:ext cx="3064789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smtClean="0"/>
                        <a:t>What units do we use for specific heat?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901126"/>
              </p:ext>
            </p:extLst>
          </p:nvPr>
        </p:nvGraphicFramePr>
        <p:xfrm>
          <a:off x="3274828" y="5110913"/>
          <a:ext cx="446567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4518"/>
                <a:gridCol w="316115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Substance</a:t>
                      </a:r>
                      <a:endParaRPr lang="en-AU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Specific Heat Capacity (J/kg/</a:t>
                      </a:r>
                      <a:r>
                        <a:rPr lang="en-AU" smtClean="0">
                          <a:latin typeface="+mn-lt"/>
                          <a:cs typeface="Calibri Light" panose="020F0302020204030204" pitchFamily="34" charset="0"/>
                        </a:rPr>
                        <a:t>°C)</a:t>
                      </a:r>
                      <a:endParaRPr lang="en-AU">
                        <a:latin typeface="+mn-lt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Sand</a:t>
                      </a:r>
                      <a:endParaRPr lang="en-AU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880</a:t>
                      </a:r>
                      <a:endParaRPr lang="en-AU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Water</a:t>
                      </a:r>
                      <a:endParaRPr lang="en-AU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4200</a:t>
                      </a:r>
                      <a:endParaRPr lang="en-AU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Iron</a:t>
                      </a:r>
                      <a:endParaRPr lang="en-AU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mtClean="0"/>
                        <a:t>440</a:t>
                      </a:r>
                      <a:endParaRPr lang="en-AU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090237"/>
              </p:ext>
            </p:extLst>
          </p:nvPr>
        </p:nvGraphicFramePr>
        <p:xfrm>
          <a:off x="8974125" y="2555264"/>
          <a:ext cx="3064789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smtClean="0"/>
                        <a:t>Why does a substance with a high specific heat warm up slower than one with a low specific heat?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381614"/>
              </p:ext>
            </p:extLst>
          </p:nvPr>
        </p:nvGraphicFramePr>
        <p:xfrm>
          <a:off x="8974125" y="4307432"/>
          <a:ext cx="3064789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/>
                        <a:t>CFU </a:t>
                      </a:r>
                      <a:r>
                        <a:rPr lang="en-AU" dirty="0" smtClean="0"/>
                        <a:t>4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smtClean="0"/>
                        <a:t>Which of the substances in the table will heat up the fastest? Explain your choice.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8845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878683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Specific Heat Capacity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smtClean="0"/>
              <a:t>Good thermal conductors tend to have a low specific heat capacity, and heat up quickly.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smtClean="0"/>
              <a:t>Good thermal insulators tend to have a high specific heat capacity, and heat up slowly.</a:t>
            </a:r>
            <a:endParaRPr lang="en-AU" sz="2800" dirty="0" smtClean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671761"/>
              </p:ext>
            </p:extLst>
          </p:nvPr>
        </p:nvGraphicFramePr>
        <p:xfrm>
          <a:off x="8974125" y="148208"/>
          <a:ext cx="3064789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6478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1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smtClean="0"/>
                        <a:t>In terms of specific heat capacity, how are thermal conductors different to thermal insulators?</a:t>
                      </a:r>
                      <a:endParaRPr lang="en-AU" baseline="0" dirty="0" smtClean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2936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73130</TotalTime>
  <Words>1462</Words>
  <Application>Microsoft Office PowerPoint</Application>
  <PresentationFormat>Widescreen</PresentationFormat>
  <Paragraphs>220</Paragraphs>
  <Slides>17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Specific Heat Capacity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Science</dc:title>
  <dc:creator>Microsoft account</dc:creator>
  <cp:lastModifiedBy>janelle.lagrange@gmail.com</cp:lastModifiedBy>
  <cp:revision>852</cp:revision>
  <dcterms:created xsi:type="dcterms:W3CDTF">2017-01-28T08:32:28Z</dcterms:created>
  <dcterms:modified xsi:type="dcterms:W3CDTF">2019-08-28T06:50:26Z</dcterms:modified>
</cp:coreProperties>
</file>